
<file path=[Content_Types].xml><?xml version="1.0" encoding="utf-8"?>
<Types xmlns="http://schemas.openxmlformats.org/package/2006/content-types">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 roundtripDataSignature="AMtx7mgCvfau16VEyybXr3ri8ahrL17IY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ylor Cesars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39" autoAdjust="0"/>
  </p:normalViewPr>
  <p:slideViewPr>
    <p:cSldViewPr snapToGrid="0">
      <p:cViewPr varScale="1">
        <p:scale>
          <a:sx n="109" d="100"/>
          <a:sy n="109" d="100"/>
        </p:scale>
        <p:origin x="167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6-04T21:37:13.967" idx="1">
    <p:pos x="288" y="1025"/>
    <p:text>I just copied from other file, feel free to add/delete/change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BlKSwqh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and welcome to our Statistics 542 Consulting Project entitled “Bridging the Gap: Comparing Employer and Educator Expectations in Small Animal Dentistry. Our statistical consulting team includes Brock Akerman, Hanan Ali, and Taylor Cesarski.</a:t>
            </a:r>
            <a:endParaRPr dirty="0"/>
          </a:p>
        </p:txBody>
      </p:sp>
      <p:sp>
        <p:nvSpPr>
          <p:cNvPr id="81" name="Google Shape;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369d5140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369d5140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will be consulting with our client, Dr. Mariea Ross-Estrada from the college of Veterinary Medicine. Through our research, we aim to answer the following question: How do small animal primary care employers (medical directors and practice owners) and primary care veterinary educators differ in regards to their expectations of early career veterinary graduates’ competencies in small animal dentistry?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369d5140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369d5140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motivation for this research study stemmed from our client’s own experience with gaps in her education related to small animal dentistry. Many Doctor of Veterinary Medicine programs lack a board-certified dentist on staff, and Dr. Ross-Estrada discovered that her colleagues had faced similar challenges. Most had to rely heavily on on-the-job training to develop the necessary dentistry skills. As a result, our client wanted to explore whether others also perceive a gap between the competencies taught in veterinary school and the skills employers expect early-career veterinarians to possess.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369d5140c9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369d5140c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369d5140c9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369d5140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69d5140c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369d5140c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369d5140c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369d5140c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369d5140c9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369d5140c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369d5140c9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369d5140c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685800" y="1597820"/>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 name="Google Shape;14;p3"/>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rgbClr val="888888"/>
              </a:buClr>
              <a:buSzPts val="24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280"/>
              </a:spcBef>
              <a:spcAft>
                <a:spcPts val="0"/>
              </a:spcAft>
              <a:buClr>
                <a:srgbClr val="888888"/>
              </a:buClr>
              <a:buSzPts val="14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5" name="Google Shape;15;p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12"/>
          <p:cNvSpPr txBox="1">
            <a:spLocks noGrp="1"/>
          </p:cNvSpPr>
          <p:nvPr>
            <p:ph type="body" idx="1"/>
          </p:nvPr>
        </p:nvSpPr>
        <p:spPr>
          <a:xfrm rot="5400000">
            <a:off x="3408164" y="-684014"/>
            <a:ext cx="232767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rot="5400000">
            <a:off x="5463778" y="1371602"/>
            <a:ext cx="4388644"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5" name="Google Shape;75;p13"/>
          <p:cNvSpPr txBox="1">
            <a:spLocks noGrp="1"/>
          </p:cNvSpPr>
          <p:nvPr>
            <p:ph type="body" idx="1"/>
          </p:nvPr>
        </p:nvSpPr>
        <p:spPr>
          <a:xfrm rot="5400000">
            <a:off x="1272778" y="-609598"/>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457200" y="2266950"/>
            <a:ext cx="8229600" cy="23276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2313" y="1035563"/>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7" name="Google Shape;27;p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457200" y="1476377"/>
            <a:ext cx="4038600" cy="3118247"/>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6"/>
          <p:cNvSpPr txBox="1">
            <a:spLocks noGrp="1"/>
          </p:cNvSpPr>
          <p:nvPr>
            <p:ph type="body" idx="2"/>
          </p:nvPr>
        </p:nvSpPr>
        <p:spPr>
          <a:xfrm>
            <a:off x="4648200" y="1476377"/>
            <a:ext cx="4038600" cy="3118247"/>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4" name="Google Shape;34;p6"/>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57203" y="650504"/>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457200" y="1631156"/>
            <a:ext cx="4040188"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7"/>
          <p:cNvSpPr txBox="1">
            <a:spLocks noGrp="1"/>
          </p:cNvSpPr>
          <p:nvPr>
            <p:ph type="body" idx="2"/>
          </p:nvPr>
        </p:nvSpPr>
        <p:spPr>
          <a:xfrm>
            <a:off x="4645028" y="1631156"/>
            <a:ext cx="4041775"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1" name="Google Shape;41;p7"/>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8"/>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9"/>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9"/>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457203" y="204787"/>
            <a:ext cx="3008313" cy="8715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10"/>
          <p:cNvSpPr txBox="1">
            <a:spLocks noGrp="1"/>
          </p:cNvSpPr>
          <p:nvPr>
            <p:ph type="body" idx="1"/>
          </p:nvPr>
        </p:nvSpPr>
        <p:spPr>
          <a:xfrm>
            <a:off x="3575050" y="204789"/>
            <a:ext cx="5111750" cy="438983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6" name="Google Shape;56;p10"/>
          <p:cNvSpPr txBox="1">
            <a:spLocks noGrp="1"/>
          </p:cNvSpPr>
          <p:nvPr>
            <p:ph type="body" idx="2"/>
          </p:nvPr>
        </p:nvSpPr>
        <p:spPr>
          <a:xfrm>
            <a:off x="457203" y="1076327"/>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7" name="Google Shape;57;p10"/>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1792288" y="3600451"/>
            <a:ext cx="5486400"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2" name="Google Shape;62;p11"/>
          <p:cNvSpPr>
            <a:spLocks noGrp="1"/>
          </p:cNvSpPr>
          <p:nvPr>
            <p:ph type="pic" idx="2"/>
          </p:nvPr>
        </p:nvSpPr>
        <p:spPr>
          <a:xfrm>
            <a:off x="1792288" y="459581"/>
            <a:ext cx="5486400" cy="3086100"/>
          </a:xfrm>
          <a:prstGeom prst="rect">
            <a:avLst/>
          </a:prstGeom>
          <a:noFill/>
          <a:ln>
            <a:noFill/>
          </a:ln>
        </p:spPr>
      </p:sp>
      <p:sp>
        <p:nvSpPr>
          <p:cNvPr id="63" name="Google Shape;63;p11"/>
          <p:cNvSpPr txBox="1">
            <a:spLocks noGrp="1"/>
          </p:cNvSpPr>
          <p:nvPr>
            <p:ph type="body" idx="1"/>
          </p:nvPr>
        </p:nvSpPr>
        <p:spPr>
          <a:xfrm>
            <a:off x="1792288" y="4025504"/>
            <a:ext cx="5486400" cy="60364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4" name="Google Shape;64;p1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457200" y="675085"/>
            <a:ext cx="8229600" cy="80129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1"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200" b="1"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3200" b="1"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3200" b="1"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3200" b="1"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3200" b="1"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3200" b="1"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3200" b="1"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3200" b="1" i="0" u="none" strike="noStrike" cap="none">
                <a:solidFill>
                  <a:schemeClr val="dk1"/>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457200" y="2266950"/>
            <a:ext cx="8229600" cy="2327672"/>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2"/>
          <p:cNvPicPr preferRelativeResize="0"/>
          <p:nvPr/>
        </p:nvPicPr>
        <p:blipFill rotWithShape="1">
          <a:blip r:embed="rId13">
            <a:alphaModFix/>
          </a:blip>
          <a:srcRect/>
          <a:stretch/>
        </p:blipFill>
        <p:spPr>
          <a:xfrm>
            <a:off x="1" y="0"/>
            <a:ext cx="9152194"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comments" Target="../comments/comment1.xml"/><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685800" y="761358"/>
            <a:ext cx="7772400" cy="1938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t>Bridging the Gap: Comparing Employer and Educator Expectations in Small Animal Dentistry</a:t>
            </a:r>
            <a:endParaRPr/>
          </a:p>
        </p:txBody>
      </p:sp>
      <p:sp>
        <p:nvSpPr>
          <p:cNvPr id="84" name="Google Shape;84;p1"/>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2400"/>
              <a:buFont typeface="Arial"/>
              <a:buNone/>
            </a:pPr>
            <a:r>
              <a:rPr lang="en-US"/>
              <a:t>Brock Akerman</a:t>
            </a:r>
            <a:endParaRPr/>
          </a:p>
          <a:p>
            <a:pPr marL="0" lvl="0" indent="0" algn="ctr" rtl="0">
              <a:spcBef>
                <a:spcPts val="0"/>
              </a:spcBef>
              <a:spcAft>
                <a:spcPts val="0"/>
              </a:spcAft>
              <a:buClr>
                <a:srgbClr val="888888"/>
              </a:buClr>
              <a:buSzPts val="2400"/>
              <a:buFont typeface="Arial"/>
              <a:buNone/>
            </a:pPr>
            <a:r>
              <a:rPr lang="en-US"/>
              <a:t>Hanan Ali</a:t>
            </a:r>
            <a:endParaRPr/>
          </a:p>
          <a:p>
            <a:pPr marL="0" lvl="0" indent="0" algn="ctr" rtl="0">
              <a:spcBef>
                <a:spcPts val="0"/>
              </a:spcBef>
              <a:spcAft>
                <a:spcPts val="0"/>
              </a:spcAft>
              <a:buClr>
                <a:srgbClr val="888888"/>
              </a:buClr>
              <a:buSzPts val="2400"/>
              <a:buFont typeface="Arial"/>
              <a:buNone/>
            </a:pPr>
            <a:r>
              <a:rPr lang="en-US"/>
              <a:t>Taylor Cesarski</a:t>
            </a:r>
            <a:endParaRPr/>
          </a:p>
        </p:txBody>
      </p:sp>
      <p:pic>
        <p:nvPicPr>
          <p:cNvPr id="2" name="Slide 1">
            <a:hlinkClick r:id="" action="ppaction://media"/>
            <a:extLst>
              <a:ext uri="{FF2B5EF4-FFF2-40B4-BE49-F238E27FC236}">
                <a16:creationId xmlns:a16="http://schemas.microsoft.com/office/drawing/2014/main" id="{E31370A6-6633-BC13-D6F3-5513F51C41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5000" y="445860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814"/>
    </mc:Choice>
    <mc:Fallback xmlns="">
      <p:transition spd="slow" advTm="1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3369d5140c9_0_0"/>
          <p:cNvSpPr txBox="1">
            <a:spLocks noGrp="1"/>
          </p:cNvSpPr>
          <p:nvPr>
            <p:ph type="title"/>
          </p:nvPr>
        </p:nvSpPr>
        <p:spPr>
          <a:xfrm>
            <a:off x="457200" y="55303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Project Overview</a:t>
            </a:r>
            <a:endParaRPr/>
          </a:p>
        </p:txBody>
      </p:sp>
      <p:sp>
        <p:nvSpPr>
          <p:cNvPr id="90" name="Google Shape;90;g3369d5140c9_0_0"/>
          <p:cNvSpPr txBox="1">
            <a:spLocks noGrp="1"/>
          </p:cNvSpPr>
          <p:nvPr>
            <p:ph type="body" idx="1"/>
          </p:nvPr>
        </p:nvSpPr>
        <p:spPr>
          <a:xfrm>
            <a:off x="265350" y="1458775"/>
            <a:ext cx="8613300" cy="3310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b="1" u="sng"/>
              <a:t>Client:</a:t>
            </a:r>
            <a:r>
              <a:rPr lang="en-US"/>
              <a:t> Dr. Ross-Estrada, College of Veterinary Medicine</a:t>
            </a:r>
            <a:br>
              <a:rPr lang="en-US"/>
            </a:br>
            <a:endParaRPr/>
          </a:p>
          <a:p>
            <a:pPr marL="0" lvl="0" indent="0" algn="l" rtl="0">
              <a:spcBef>
                <a:spcPts val="360"/>
              </a:spcBef>
              <a:spcAft>
                <a:spcPts val="0"/>
              </a:spcAft>
              <a:buClr>
                <a:schemeClr val="dk1"/>
              </a:buClr>
              <a:buSzPts val="1100"/>
              <a:buFont typeface="Arial"/>
              <a:buNone/>
            </a:pPr>
            <a:r>
              <a:rPr lang="en-US" b="1" u="sng"/>
              <a:t>Research Question:</a:t>
            </a:r>
            <a:r>
              <a:rPr lang="en-US"/>
              <a:t> How do small animal primary care employers (medical directors and practice owners) and primary care veterinary educators differ in regards to their expectations of early career veterinary graduates’ competencies in small animal dentistry?</a:t>
            </a:r>
            <a:endParaRPr/>
          </a:p>
        </p:txBody>
      </p:sp>
      <p:pic>
        <p:nvPicPr>
          <p:cNvPr id="2" name="Slide 2">
            <a:hlinkClick r:id="" action="ppaction://media"/>
            <a:extLst>
              <a:ext uri="{FF2B5EF4-FFF2-40B4-BE49-F238E27FC236}">
                <a16:creationId xmlns:a16="http://schemas.microsoft.com/office/drawing/2014/main" id="{F67DFE15-783F-F1CC-731E-F730B17D87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43625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024"/>
    </mc:Choice>
    <mc:Fallback xmlns="">
      <p:transition spd="slow" advTm="27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3369d5140c9_0_5"/>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Study Motivation</a:t>
            </a:r>
            <a:endParaRPr/>
          </a:p>
        </p:txBody>
      </p:sp>
      <p:sp>
        <p:nvSpPr>
          <p:cNvPr id="96" name="Google Shape;96;g3369d5140c9_0_5"/>
          <p:cNvSpPr txBox="1">
            <a:spLocks noGrp="1"/>
          </p:cNvSpPr>
          <p:nvPr>
            <p:ph type="body" idx="1"/>
          </p:nvPr>
        </p:nvSpPr>
        <p:spPr>
          <a:xfrm>
            <a:off x="457200" y="1833575"/>
            <a:ext cx="4012200" cy="27612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1200"/>
              </a:spcBef>
              <a:spcAft>
                <a:spcPts val="0"/>
              </a:spcAft>
              <a:buSzPts val="1800"/>
              <a:buChar char="•"/>
            </a:pPr>
            <a:r>
              <a:rPr lang="en-US"/>
              <a:t>Personal gaps in small animal dentistry training </a:t>
            </a:r>
            <a:endParaRPr/>
          </a:p>
          <a:p>
            <a:pPr marL="457200" lvl="0" indent="-342900" algn="l" rtl="0">
              <a:lnSpc>
                <a:spcPct val="115000"/>
              </a:lnSpc>
              <a:spcBef>
                <a:spcPts val="0"/>
              </a:spcBef>
              <a:spcAft>
                <a:spcPts val="0"/>
              </a:spcAft>
              <a:buSzPts val="1800"/>
              <a:buChar char="•"/>
            </a:pPr>
            <a:r>
              <a:rPr lang="en-US"/>
              <a:t>Similar experiences reported by colleagues</a:t>
            </a:r>
            <a:endParaRPr/>
          </a:p>
          <a:p>
            <a:pPr marL="457200" lvl="0" indent="-342900" algn="l" rtl="0">
              <a:lnSpc>
                <a:spcPct val="115000"/>
              </a:lnSpc>
              <a:spcBef>
                <a:spcPts val="0"/>
              </a:spcBef>
              <a:spcAft>
                <a:spcPts val="0"/>
              </a:spcAft>
              <a:buSzPts val="1800"/>
              <a:buChar char="•"/>
            </a:pPr>
            <a:r>
              <a:rPr lang="en-US"/>
              <a:t>Reliance on on-the-job training</a:t>
            </a:r>
            <a:endParaRPr/>
          </a:p>
        </p:txBody>
      </p:sp>
      <p:pic>
        <p:nvPicPr>
          <p:cNvPr id="97" name="Google Shape;97;g3369d5140c9_0_5"/>
          <p:cNvPicPr preferRelativeResize="0"/>
          <p:nvPr/>
        </p:nvPicPr>
        <p:blipFill>
          <a:blip r:embed="rId5">
            <a:alphaModFix/>
          </a:blip>
          <a:stretch>
            <a:fillRect/>
          </a:stretch>
        </p:blipFill>
        <p:spPr>
          <a:xfrm>
            <a:off x="4572000" y="1637013"/>
            <a:ext cx="4012200" cy="2677465"/>
          </a:xfrm>
          <a:prstGeom prst="rect">
            <a:avLst/>
          </a:prstGeom>
          <a:noFill/>
          <a:ln>
            <a:noFill/>
          </a:ln>
        </p:spPr>
      </p:pic>
      <p:sp>
        <p:nvSpPr>
          <p:cNvPr id="98" name="Google Shape;98;g3369d5140c9_0_5"/>
          <p:cNvSpPr txBox="1"/>
          <p:nvPr/>
        </p:nvSpPr>
        <p:spPr>
          <a:xfrm>
            <a:off x="4484850" y="4475125"/>
            <a:ext cx="41865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chemeClr val="dk1"/>
                </a:solidFill>
              </a:rPr>
              <a:t>Image source:</a:t>
            </a:r>
            <a:r>
              <a:rPr lang="en-US" sz="1100">
                <a:solidFill>
                  <a:schemeClr val="dk1"/>
                </a:solidFill>
              </a:rPr>
              <a:t> NC State College of Veterinary Medicine, 2022</a:t>
            </a:r>
            <a:endParaRPr sz="1200">
              <a:solidFill>
                <a:schemeClr val="dk1"/>
              </a:solidFill>
            </a:endParaRPr>
          </a:p>
        </p:txBody>
      </p:sp>
      <p:pic>
        <p:nvPicPr>
          <p:cNvPr id="2" name="Slide 3">
            <a:hlinkClick r:id="" action="ppaction://media"/>
            <a:extLst>
              <a:ext uri="{FF2B5EF4-FFF2-40B4-BE49-F238E27FC236}">
                <a16:creationId xmlns:a16="http://schemas.microsoft.com/office/drawing/2014/main" id="{177BD01A-18E1-AA37-D515-4503E782AB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05971" y="4434304"/>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596"/>
    </mc:Choice>
    <mc:Fallback xmlns="">
      <p:transition spd="slow" advTm="40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3369d5140c9_0_11"/>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Statistical Questions</a:t>
            </a:r>
            <a:endParaRPr/>
          </a:p>
        </p:txBody>
      </p:sp>
      <p:sp>
        <p:nvSpPr>
          <p:cNvPr id="104" name="Google Shape;104;g3369d5140c9_0_11"/>
          <p:cNvSpPr txBox="1">
            <a:spLocks noGrp="1"/>
          </p:cNvSpPr>
          <p:nvPr>
            <p:ph type="body" idx="1"/>
          </p:nvPr>
        </p:nvSpPr>
        <p:spPr>
          <a:xfrm>
            <a:off x="457200" y="2266950"/>
            <a:ext cx="8229600" cy="23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3369d5140c9_0_16"/>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Statistical Questions</a:t>
            </a:r>
            <a:endParaRPr/>
          </a:p>
        </p:txBody>
      </p:sp>
      <p:sp>
        <p:nvSpPr>
          <p:cNvPr id="110" name="Google Shape;110;g3369d5140c9_0_16"/>
          <p:cNvSpPr txBox="1">
            <a:spLocks noGrp="1"/>
          </p:cNvSpPr>
          <p:nvPr>
            <p:ph type="body" idx="1"/>
          </p:nvPr>
        </p:nvSpPr>
        <p:spPr>
          <a:xfrm>
            <a:off x="457200" y="2266950"/>
            <a:ext cx="8229600" cy="23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3369d5140c9_0_21"/>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Survey Design</a:t>
            </a:r>
            <a:endParaRPr/>
          </a:p>
        </p:txBody>
      </p:sp>
      <p:sp>
        <p:nvSpPr>
          <p:cNvPr id="116" name="Google Shape;116;g3369d5140c9_0_21"/>
          <p:cNvSpPr txBox="1">
            <a:spLocks noGrp="1"/>
          </p:cNvSpPr>
          <p:nvPr>
            <p:ph type="body" idx="1"/>
          </p:nvPr>
        </p:nvSpPr>
        <p:spPr>
          <a:xfrm>
            <a:off x="457200" y="1628525"/>
            <a:ext cx="8229600" cy="2958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b="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Two separate surveys</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t>
            </a:r>
            <a:endParaRP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endParaRPr>
          </a:p>
          <a:p>
            <a:pPr marL="457200" lvl="0" indent="-381000" algn="l" rtl="0">
              <a:lnSpc>
                <a:spcPct val="115000"/>
              </a:lnSpc>
              <a:spcBef>
                <a:spcPts val="1200"/>
              </a:spcBef>
              <a:spcAft>
                <a:spcPts val="0"/>
              </a:spcAft>
              <a:buSzPts val="2400"/>
              <a:buChar char="●"/>
            </a:pPr>
            <a:r>
              <a:rPr lang="en-US" b="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Employers</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 (medical directors &amp; private practice owners)</a:t>
            </a:r>
            <a:endParaRP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endParaRPr>
          </a:p>
          <a:p>
            <a:pPr marL="457200" lvl="0" indent="-381000" algn="l" rtl="0">
              <a:lnSpc>
                <a:spcPct val="115000"/>
              </a:lnSpc>
              <a:spcBef>
                <a:spcPts val="0"/>
              </a:spcBef>
              <a:spcAft>
                <a:spcPts val="0"/>
              </a:spcAft>
              <a:buSzPts val="2400"/>
              <a:buChar char="●"/>
            </a:pPr>
            <a:r>
              <a:rPr lang="en-US" b="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Educators</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 (primary care veterinary faculty)</a:t>
            </a:r>
            <a:endParaRP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endParaRPr>
          </a:p>
          <a:p>
            <a:pPr marL="0" lvl="0" indent="0" algn="l" rtl="0">
              <a:lnSpc>
                <a:spcPct val="115000"/>
              </a:lnSpc>
              <a:spcBef>
                <a:spcPts val="1200"/>
              </a:spcBef>
              <a:spcAft>
                <a:spcPts val="0"/>
              </a:spcAft>
              <a:buClr>
                <a:schemeClr val="dk1"/>
              </a:buClr>
              <a:buSzPts val="1100"/>
              <a:buFont typeface="Arial"/>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34 questions focused on procedures, hours of clinical training, and methods of training</a:t>
            </a:r>
            <a:endParaRPr sz="2900"/>
          </a:p>
        </p:txBody>
      </p:sp>
      <p:pic>
        <p:nvPicPr>
          <p:cNvPr id="2" name="Slide_1">
            <a:hlinkClick r:id="" action="ppaction://media"/>
            <a:extLst>
              <a:ext uri="{FF2B5EF4-FFF2-40B4-BE49-F238E27FC236}">
                <a16:creationId xmlns:a16="http://schemas.microsoft.com/office/drawing/2014/main" id="{00C27535-2DA3-309F-B676-5300E76130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59969" y="416361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3369d5140c9_0_31"/>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Challenges and Limitations</a:t>
            </a:r>
            <a:endParaRPr/>
          </a:p>
        </p:txBody>
      </p:sp>
      <p:sp>
        <p:nvSpPr>
          <p:cNvPr id="122" name="Google Shape;122;g3369d5140c9_0_31"/>
          <p:cNvSpPr txBox="1">
            <a:spLocks noGrp="1"/>
          </p:cNvSpPr>
          <p:nvPr>
            <p:ph type="body" idx="1"/>
          </p:nvPr>
        </p:nvSpPr>
        <p:spPr>
          <a:xfrm>
            <a:off x="457200" y="1632675"/>
            <a:ext cx="8229600" cy="23277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US"/>
              <a:t>Participant selection lacks randomization</a:t>
            </a:r>
            <a:endParaRPr/>
          </a:p>
          <a:p>
            <a:pPr marL="457200" lvl="0" indent="-342900" algn="l" rtl="0">
              <a:spcBef>
                <a:spcPts val="0"/>
              </a:spcBef>
              <a:spcAft>
                <a:spcPts val="0"/>
              </a:spcAft>
              <a:buSzPts val="1800"/>
              <a:buChar char="•"/>
            </a:pPr>
            <a:r>
              <a:rPr lang="en-US"/>
              <a:t>Presence of non-response bias/survey fatigue</a:t>
            </a:r>
            <a:endParaRPr/>
          </a:p>
          <a:p>
            <a:pPr marL="457200" lvl="0" indent="-342900" algn="l" rtl="0">
              <a:spcBef>
                <a:spcPts val="0"/>
              </a:spcBef>
              <a:spcAft>
                <a:spcPts val="0"/>
              </a:spcAft>
              <a:buSzPts val="1800"/>
              <a:buChar char="•"/>
            </a:pPr>
            <a:r>
              <a:rPr lang="en-US"/>
              <a:t>Survey question parameterization (lack of restrictions;  multiple answers per response, no limits on integer response questions, text fields blank, etc.)</a:t>
            </a:r>
            <a:endParaRPr/>
          </a:p>
          <a:p>
            <a:pPr marL="457200" lvl="0" indent="-342900" algn="l" rtl="0">
              <a:spcBef>
                <a:spcPts val="0"/>
              </a:spcBef>
              <a:spcAft>
                <a:spcPts val="0"/>
              </a:spcAft>
              <a:buSzPts val="1800"/>
              <a:buChar char="•"/>
            </a:pPr>
            <a:r>
              <a:rPr lang="en-US"/>
              <a:t>Likert scale lacks neutral response.</a:t>
            </a:r>
            <a:endParaRPr/>
          </a:p>
        </p:txBody>
      </p:sp>
      <p:pic>
        <p:nvPicPr>
          <p:cNvPr id="2" name="Slide_2">
            <a:hlinkClick r:id="" action="ppaction://media"/>
            <a:extLst>
              <a:ext uri="{FF2B5EF4-FFF2-40B4-BE49-F238E27FC236}">
                <a16:creationId xmlns:a16="http://schemas.microsoft.com/office/drawing/2014/main" id="{9F799703-C01D-CFCE-871E-B3ED46675C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7362" y="416361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3369d5140c9_0_36"/>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Next Steps and Timeline</a:t>
            </a:r>
            <a:endParaRPr/>
          </a:p>
        </p:txBody>
      </p:sp>
      <p:sp>
        <p:nvSpPr>
          <p:cNvPr id="128" name="Google Shape;128;g3369d5140c9_0_36"/>
          <p:cNvSpPr txBox="1">
            <a:spLocks noGrp="1"/>
          </p:cNvSpPr>
          <p:nvPr>
            <p:ph type="body" idx="1"/>
          </p:nvPr>
        </p:nvSpPr>
        <p:spPr>
          <a:xfrm>
            <a:off x="457200" y="2266950"/>
            <a:ext cx="8229600" cy="23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3369d5140c9_0_41"/>
          <p:cNvSpPr txBox="1">
            <a:spLocks noGrp="1"/>
          </p:cNvSpPr>
          <p:nvPr>
            <p:ph type="title"/>
          </p:nvPr>
        </p:nvSpPr>
        <p:spPr>
          <a:xfrm>
            <a:off x="457200" y="675085"/>
            <a:ext cx="8229600" cy="8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Citations</a:t>
            </a:r>
            <a:endParaRPr/>
          </a:p>
        </p:txBody>
      </p:sp>
      <p:sp>
        <p:nvSpPr>
          <p:cNvPr id="134" name="Google Shape;134;g3369d5140c9_0_41"/>
          <p:cNvSpPr txBox="1">
            <a:spLocks noGrp="1"/>
          </p:cNvSpPr>
          <p:nvPr>
            <p:ph type="body" idx="1"/>
          </p:nvPr>
        </p:nvSpPr>
        <p:spPr>
          <a:xfrm>
            <a:off x="457200" y="1644750"/>
            <a:ext cx="8229600" cy="2949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000"/>
              <a:t>Wheeler, B. E. (2022, July 14). </a:t>
            </a:r>
            <a:r>
              <a:rPr lang="en-US" sz="2000" i="1"/>
              <a:t>College of Veterinary Medicine Expands Critical Dental and Oral Surgery Program | Veterinary Medicine News</a:t>
            </a:r>
            <a:r>
              <a:rPr lang="en-US" sz="2000"/>
              <a:t>. Veterinary Medicine News. https://news.cvm.ncsu.edu/college-of-veterinary-medicine-expands-critical-dental-and-oral-surgery-program/</a:t>
            </a:r>
            <a:endParaRPr sz="2000"/>
          </a:p>
        </p:txBody>
      </p:sp>
    </p:spTree>
  </p:cSld>
  <p:clrMapOvr>
    <a:masterClrMapping/>
  </p:clrMapOvr>
</p:sld>
</file>

<file path=ppt/theme/theme1.xml><?xml version="1.0" encoding="utf-8"?>
<a:theme xmlns:a="http://schemas.openxmlformats.org/drawingml/2006/main" name="NCStateU-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441</Words>
  <Application>Microsoft Office PowerPoint</Application>
  <PresentationFormat>On-screen Show (16:9)</PresentationFormat>
  <Paragraphs>30</Paragraphs>
  <Slides>9</Slides>
  <Notes>9</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NCStateU-horizontal-left-logo</vt:lpstr>
      <vt:lpstr>Bridging the Gap: Comparing Employer and Educator Expectations in Small Animal Dentistry</vt:lpstr>
      <vt:lpstr>Project Overview</vt:lpstr>
      <vt:lpstr>Study Motivation</vt:lpstr>
      <vt:lpstr>Statistical Questions</vt:lpstr>
      <vt:lpstr>Statistical Questions</vt:lpstr>
      <vt:lpstr>Survey Design</vt:lpstr>
      <vt:lpstr>Challenges and Limitations</vt:lpstr>
      <vt:lpstr>Next Steps and Timeline</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Taylor Cesarski</dc:creator>
  <cp:lastModifiedBy>Brock Lane Akerman</cp:lastModifiedBy>
  <cp:revision>2</cp:revision>
  <dcterms:created xsi:type="dcterms:W3CDTF">2025-06-04T21:25:09Z</dcterms:created>
  <dcterms:modified xsi:type="dcterms:W3CDTF">2025-06-08T01:30:59Z</dcterms:modified>
</cp:coreProperties>
</file>